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1" r:id="rId2"/>
    <p:sldId id="285" r:id="rId3"/>
    <p:sldId id="258" r:id="rId4"/>
    <p:sldId id="257" r:id="rId5"/>
    <p:sldId id="259" r:id="rId6"/>
    <p:sldId id="286" r:id="rId7"/>
    <p:sldId id="260" r:id="rId8"/>
    <p:sldId id="287" r:id="rId9"/>
    <p:sldId id="262" r:id="rId10"/>
    <p:sldId id="278" r:id="rId11"/>
    <p:sldId id="293" r:id="rId12"/>
    <p:sldId id="263" r:id="rId13"/>
    <p:sldId id="261" r:id="rId14"/>
    <p:sldId id="275" r:id="rId15"/>
    <p:sldId id="264" r:id="rId16"/>
    <p:sldId id="266" r:id="rId17"/>
    <p:sldId id="276" r:id="rId18"/>
    <p:sldId id="267" r:id="rId19"/>
    <p:sldId id="268" r:id="rId20"/>
    <p:sldId id="279" r:id="rId21"/>
    <p:sldId id="269" r:id="rId22"/>
    <p:sldId id="277" r:id="rId23"/>
    <p:sldId id="270" r:id="rId24"/>
    <p:sldId id="271" r:id="rId25"/>
    <p:sldId id="29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105" d="100"/>
          <a:sy n="105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0D75B-5B96-4CB8-B2D9-FFEC04290280}" type="datetimeFigureOut">
              <a:rPr lang="bg-BG" smtClean="0"/>
              <a:t>26.04.2024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74C741-E4C9-4D41-A7BB-A9E7BC7E5A66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63" y="2708920"/>
            <a:ext cx="8105594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6000" b="1" dirty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НВО </a:t>
            </a:r>
            <a:r>
              <a:rPr lang="ru-RU" sz="6000" b="1" dirty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6000" b="1" dirty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II</a:t>
            </a:r>
            <a:r>
              <a:rPr lang="ru-RU" sz="6000" b="1" dirty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 КЛАС</a:t>
            </a:r>
            <a:r>
              <a:rPr lang="ru-RU" sz="4000" b="1" dirty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ctr"/>
            <a:endParaRPr lang="ru-RU" sz="4000" b="1" dirty="0">
              <a:solidFill>
                <a:srgbClr val="00B050"/>
              </a:solidFill>
              <a:latin typeface="+mj-lt"/>
              <a:cs typeface="+mj-lt"/>
            </a:endParaRPr>
          </a:p>
          <a:p>
            <a:pPr algn="ctr"/>
            <a:r>
              <a:rPr lang="ru-RU" sz="4000" b="1" dirty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УЧЕБНА </a:t>
            </a:r>
            <a:r>
              <a:rPr lang="ru-RU" sz="4000" b="1" dirty="0" smtClean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202</a:t>
            </a:r>
            <a:r>
              <a:rPr lang="en-US" sz="4000" b="1" dirty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lang="ru-RU" sz="4000" b="1" dirty="0" smtClean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/202</a:t>
            </a:r>
            <a:r>
              <a:rPr lang="en-US" sz="4000" b="1" dirty="0" smtClean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4</a:t>
            </a:r>
            <a:r>
              <a:rPr lang="ru-RU" sz="4000" b="1" dirty="0" smtClean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4000" b="1" dirty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г</a:t>
            </a:r>
            <a:r>
              <a:rPr lang="bg-BG" sz="4000" b="1" dirty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одина</a:t>
            </a:r>
            <a:r>
              <a:rPr lang="ru-RU" sz="3300" b="1" dirty="0">
                <a:solidFill>
                  <a:srgbClr val="00B050"/>
                </a:solidFill>
                <a:latin typeface="Bahnschrift Light" panose="020B0502040204020203" pitchFamily="34" charset="0"/>
              </a:rPr>
              <a:t> </a:t>
            </a:r>
            <a:endParaRPr lang="en-US" sz="3300" b="1" dirty="0">
              <a:solidFill>
                <a:srgbClr val="00B05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3" name="Picture 2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54" y="85180"/>
            <a:ext cx="1721498" cy="16238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1"/>
          <p:cNvSpPr/>
          <p:nvPr/>
        </p:nvSpPr>
        <p:spPr>
          <a:xfrm>
            <a:off x="1835588" y="1125230"/>
            <a:ext cx="810559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altLang="ru-RU" sz="3000" b="1" dirty="0">
                <a:solidFill>
                  <a:srgbClr val="00B05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131. СУ “Климент Тимирязев”</a:t>
            </a:r>
            <a:r>
              <a:rPr lang="ru-RU" sz="3200" b="1" dirty="0">
                <a:solidFill>
                  <a:srgbClr val="00B050"/>
                </a:solidFill>
                <a:latin typeface="+mj-lt"/>
                <a:cs typeface="+mj-lt"/>
              </a:rPr>
              <a:t> </a:t>
            </a:r>
            <a:endParaRPr lang="en-US" sz="3200" b="1" dirty="0">
              <a:solidFill>
                <a:srgbClr val="00B050"/>
              </a:solidFill>
              <a:latin typeface="+mj-lt"/>
              <a:cs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7467600" cy="562074"/>
          </a:xfrm>
        </p:spPr>
        <p:txBody>
          <a:bodyPr>
            <a:noAutofit/>
          </a:bodyPr>
          <a:lstStyle/>
          <a:p>
            <a:pPr algn="ctr"/>
            <a:r>
              <a:rPr lang="bg-BG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ВАЖНИ ДАТИ</a:t>
            </a:r>
            <a:endParaRPr lang="bg-BG" sz="3600" b="1" dirty="0" smtClean="0">
              <a:gradFill>
                <a:gsLst>
                  <a:gs pos="0">
                    <a:srgbClr val="9EE256"/>
                  </a:gs>
                  <a:gs pos="100000">
                    <a:srgbClr val="52762D"/>
                  </a:gs>
                </a:gsLst>
                <a:lin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Оценяване на изпитните работи от </a:t>
            </a: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НВО</a:t>
            </a:r>
          </a:p>
          <a:p>
            <a:pPr marL="0" indent="0">
              <a:buNone/>
            </a:pP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22.06.2024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29.06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2024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г.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Обявяване на резултатите от </a:t>
            </a: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НВО</a:t>
            </a:r>
          </a:p>
          <a:p>
            <a:pPr marL="0" indent="0">
              <a:buNone/>
            </a:pP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до 02.07.2024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г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в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кл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ru-RU" sz="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40160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7467600" cy="562074"/>
          </a:xfrm>
        </p:spPr>
        <p:txBody>
          <a:bodyPr>
            <a:noAutofit/>
          </a:bodyPr>
          <a:lstStyle/>
          <a:p>
            <a:pPr algn="ctr"/>
            <a:r>
              <a:rPr lang="bg-BG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ВАЖНО</a:t>
            </a:r>
            <a:endParaRPr lang="bg-BG" sz="3600" b="1" dirty="0" smtClean="0">
              <a:gradFill>
                <a:gsLst>
                  <a:gs pos="0">
                    <a:srgbClr val="9EE256"/>
                  </a:gs>
                  <a:gs pos="100000">
                    <a:srgbClr val="52762D"/>
                  </a:gs>
                </a:gsLst>
                <a:lin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15568"/>
            <a:ext cx="7755830" cy="562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bg-BG" sz="22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допълнително определена от министъра на образованието и науката дата за провеждане на изпит от националното външно оценяване по учебните предмети български език и литература и/или математика и/или на изпит за проверка на способностите имат право да се явят учениците, които не са се явили на съответния изпит: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g-BG" sz="22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защото в деня на изпита са били в болничен престой, под задължителна изолация или задължителна карантина; </a:t>
            </a:r>
          </a:p>
          <a:p>
            <a:pPr marL="0" indent="0">
              <a:buNone/>
            </a:pPr>
            <a:r>
              <a:rPr lang="bg-BG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bg-BG" sz="22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или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g-BG" sz="22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поради смъртен случай на член от семейството му, настъпил до един месец преди изпита.</a:t>
            </a:r>
          </a:p>
          <a:p>
            <a:pPr marL="0" indent="0">
              <a:buNone/>
            </a:pPr>
            <a:endParaRPr lang="ru-RU" sz="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40160" cy="1204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30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80089" y="620713"/>
            <a:ext cx="5328592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ВАЖНО ЗА УЧЕНИКА</a:t>
            </a:r>
            <a:r>
              <a:rPr lang="bg-BG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bg-BG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55576" y="1484784"/>
            <a:ext cx="7920880" cy="4989168"/>
          </a:xfrm>
        </p:spPr>
        <p:txBody>
          <a:bodyPr>
            <a:normAutofit fontScale="92500" lnSpcReduction="20000"/>
          </a:bodyPr>
          <a:lstStyle/>
          <a:p>
            <a:pPr marL="342900" lvl="1" indent="-342900" eaLnBrk="0" hangingPunct="0">
              <a:buFont typeface="Wingdings" panose="05000000000000000000" pitchFamily="2" charset="2"/>
              <a:buChar char="q"/>
            </a:pP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Ученикът се явява  в сградата на училището не по-късно от </a:t>
            </a:r>
            <a:r>
              <a:rPr lang="ru-RU" sz="2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8:30</a:t>
            </a: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часа;</a:t>
            </a:r>
          </a:p>
          <a:p>
            <a:pPr marL="342900" lvl="1" indent="-342900" eaLnBrk="0" hangingPunct="0"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Носи </a:t>
            </a: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документ за самоличност (</a:t>
            </a:r>
            <a:r>
              <a:rPr lang="ru-RU" sz="2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лична карта</a:t>
            </a: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ru-RU" sz="2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ученическа лична </a:t>
            </a:r>
            <a:r>
              <a:rPr lang="ru-RU" sz="2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карта</a:t>
            </a: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ru-RU" sz="2600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международен</a:t>
            </a:r>
            <a:r>
              <a:rPr lang="ru-RU" sz="2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паспорт</a:t>
            </a: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  <a:endParaRPr lang="ru-RU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1" indent="-342900" eaLnBrk="0" hangingPunct="0"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Заема </a:t>
            </a: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персонално определеното му работно място не по- късно </a:t>
            </a:r>
            <a:r>
              <a:rPr lang="ru-RU" sz="2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8:45</a:t>
            </a: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часа;</a:t>
            </a:r>
          </a:p>
          <a:p>
            <a:pPr marL="342900" lvl="1" indent="-342900" eaLnBrk="0" hangingPunct="0"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Носи </a:t>
            </a: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и ползва </a:t>
            </a:r>
            <a:r>
              <a:rPr lang="ru-RU" sz="2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химикалка</a:t>
            </a: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, която пише с </a:t>
            </a:r>
            <a:r>
              <a:rPr lang="ru-RU" sz="2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черен </a:t>
            </a: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цвят, а за изпита по </a:t>
            </a:r>
            <a:r>
              <a:rPr lang="ru-RU" sz="2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математика</a:t>
            </a: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ru-RU" sz="26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черен молив, гума,  пергел, триъгълник или </a:t>
            </a:r>
            <a:r>
              <a:rPr lang="ru-RU" sz="26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линия; </a:t>
            </a:r>
          </a:p>
          <a:p>
            <a:pPr marL="342900" lvl="1" indent="-342900" eaLnBrk="0" hangingPunct="0"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Изслушва инструктажа и се подписва в протокола за дежурство;</a:t>
            </a:r>
          </a:p>
          <a:p>
            <a:pPr marL="342900" lvl="1" indent="-342900" eaLnBrk="0" hangingPunct="0"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Изключва си </a:t>
            </a:r>
            <a:r>
              <a:rPr lang="ru-RU" sz="2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телефона</a:t>
            </a: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и го поставя на определеното за целта </a:t>
            </a:r>
            <a:r>
              <a:rPr lang="ru-RU" sz="2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място</a:t>
            </a: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ru-RU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5760" lvl="1" indent="0" algn="just" eaLnBrk="0" hangingPunct="0">
              <a:buNone/>
            </a:pPr>
            <a:endParaRPr lang="bg-BG" dirty="0"/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84176" cy="12241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ПРЕДИ </a:t>
            </a:r>
            <a:r>
              <a:rPr lang="bg-BG" sz="36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НАЧАЛОТО </a:t>
            </a:r>
            <a:br>
              <a:rPr lang="bg-BG" sz="36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bg-BG" sz="36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НА </a:t>
            </a:r>
            <a:r>
              <a:rPr lang="bg-BG" sz="3600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ИЗПИТА</a:t>
            </a:r>
            <a:r>
              <a:rPr lang="bg-BG" sz="36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sz="36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bg-BG" sz="36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360" y="1413163"/>
            <a:ext cx="8219256" cy="54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Ученикът: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олучава </a:t>
            </a:r>
            <a:r>
              <a:rPr lang="ru-RU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 квестор изпитен комплект и помощни </a:t>
            </a:r>
            <a:r>
              <a:rPr lang="ru-RU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материали;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Изпитният </a:t>
            </a:r>
            <a:r>
              <a:rPr lang="ru-RU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комплект съдържа: </a:t>
            </a:r>
            <a:endParaRPr lang="ru-RU" sz="2800" b="1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лист </a:t>
            </a:r>
            <a:r>
              <a:rPr lang="ru-RU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указания за работа и прикрепена към него идентификационна </a:t>
            </a:r>
            <a:r>
              <a:rPr lang="ru-RU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бланка;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лист/листове </a:t>
            </a:r>
            <a:r>
              <a:rPr lang="ru-RU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 отговори и/или свитък за свободните </a:t>
            </a:r>
            <a:r>
              <a:rPr lang="ru-RU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отговори;</a:t>
            </a:r>
          </a:p>
          <a:p>
            <a:pPr marL="0" indent="0">
              <a:buNone/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Помощните </a:t>
            </a:r>
            <a:r>
              <a:rPr lang="ru-RU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материали по БЕЛ </a:t>
            </a: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съдържат: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индивидуален плик за изпитната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работа;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плик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 част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малко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пликче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 идентификационната бланка;</a:t>
            </a:r>
            <a:endParaRPr lang="bg-BG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35089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870" y="185420"/>
            <a:ext cx="6200775" cy="929005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ПРЕДИ </a:t>
            </a:r>
            <a:r>
              <a:rPr lang="bg-BG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НАЧАЛОТО </a:t>
            </a:r>
            <a:br>
              <a:rPr lang="bg-BG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</a:br>
            <a:r>
              <a:rPr lang="bg-BG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НА </a:t>
            </a:r>
            <a:r>
              <a:rPr lang="bg-BG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ИЗПИТА</a:t>
            </a:r>
            <a:r>
              <a:rPr lang="bg-BG" sz="36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bg-BG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705" y="1341120"/>
            <a:ext cx="8582025" cy="58248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омощните </a:t>
            </a:r>
            <a:r>
              <a:rPr lang="ru-RU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материали по математика </a:t>
            </a: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съдържат: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индивидуален 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плик за изпитната работа;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плик </a:t>
            </a:r>
            <a:r>
              <a:rPr lang="ru-RU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 част 1;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малко пликче за идентификационната </a:t>
            </a:r>
            <a:r>
              <a:rPr 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бланка;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математически </a:t>
            </a:r>
            <a:r>
              <a:rPr lang="ru-RU" sz="28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формули. </a:t>
            </a:r>
          </a:p>
          <a:p>
            <a:pPr marL="0" indent="0">
              <a:buNone/>
            </a:pPr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Запознава </a:t>
            </a:r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се с указанията за работа с изпитния материал;</a:t>
            </a:r>
          </a:p>
          <a:p>
            <a:pPr marL="0" indent="0">
              <a:buNone/>
            </a:pPr>
            <a:endParaRPr lang="ru-RU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-На работното си място </a:t>
            </a:r>
            <a:r>
              <a:rPr lang="ru-RU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попълва с печатни букви идентификационната си бланка, подписва я, без да я отделя от листа с указания за работа.</a:t>
            </a:r>
            <a:endParaRPr lang="bg-BG" sz="28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368152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930" y="591820"/>
            <a:ext cx="5170805" cy="728980"/>
          </a:xfrm>
        </p:spPr>
        <p:txBody>
          <a:bodyPr>
            <a:normAutofit/>
          </a:bodyPr>
          <a:lstStyle/>
          <a:p>
            <a:pPr algn="ctr"/>
            <a:r>
              <a:rPr lang="bg-BG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ПО ВРЕМЕ </a:t>
            </a:r>
            <a:r>
              <a:rPr lang="bg-BG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НА ИЗПИТА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15" y="1484630"/>
            <a:ext cx="8981440" cy="54159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bg-BG" sz="104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Ученикът: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9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92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олучава </a:t>
            </a:r>
            <a:r>
              <a:rPr lang="ru-RU" sz="9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 квестор </a:t>
            </a:r>
            <a:r>
              <a:rPr lang="ru-RU" sz="92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изпитен </a:t>
            </a:r>
            <a:r>
              <a:rPr lang="ru-RU" sz="9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материал последователно за всяка отделна </a:t>
            </a:r>
            <a:r>
              <a:rPr lang="ru-RU" sz="92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част</a:t>
            </a:r>
            <a:r>
              <a:rPr lang="ru-RU" sz="9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92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пише</a:t>
            </a:r>
            <a:r>
              <a:rPr lang="ru-RU" sz="9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 черен </a:t>
            </a:r>
            <a:r>
              <a:rPr lang="ru-RU" sz="92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цвят</a:t>
            </a:r>
            <a:r>
              <a:rPr lang="ru-RU" sz="9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на </a:t>
            </a:r>
            <a:r>
              <a:rPr lang="ru-RU" sz="92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химикалката</a:t>
            </a:r>
            <a:r>
              <a:rPr lang="ru-RU" sz="9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92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чертае</a:t>
            </a:r>
            <a:r>
              <a:rPr lang="ru-RU" sz="9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 черен молив, а за </a:t>
            </a:r>
            <a:r>
              <a:rPr lang="ru-RU" sz="92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изпита</a:t>
            </a:r>
            <a:r>
              <a:rPr lang="ru-RU" sz="9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по математика </a:t>
            </a:r>
            <a:r>
              <a:rPr lang="ru-RU" sz="92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може</a:t>
            </a:r>
            <a:r>
              <a:rPr lang="ru-RU" sz="9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да </a:t>
            </a:r>
            <a:r>
              <a:rPr lang="ru-RU" sz="92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ползва</a:t>
            </a:r>
            <a:r>
              <a:rPr lang="ru-RU" sz="9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линия, </a:t>
            </a:r>
            <a:r>
              <a:rPr lang="ru-RU" sz="92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пергел</a:t>
            </a:r>
            <a:r>
              <a:rPr lang="ru-RU" sz="9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9200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триъгълник</a:t>
            </a:r>
            <a:r>
              <a:rPr lang="ru-RU" sz="9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9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</a:t>
            </a:r>
            <a:r>
              <a:rPr lang="ru-RU" sz="9200" b="1" i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преписва</a:t>
            </a:r>
            <a:r>
              <a:rPr lang="ru-RU" sz="9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9200" b="1" i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върху</a:t>
            </a:r>
            <a:r>
              <a:rPr lang="ru-RU" sz="9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9200" b="1" i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изпитната</a:t>
            </a:r>
            <a:r>
              <a:rPr lang="ru-RU" sz="9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си работа текста, записан на </a:t>
            </a:r>
            <a:r>
              <a:rPr lang="ru-RU" sz="9200" b="1" i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дъската</a:t>
            </a:r>
            <a:r>
              <a:rPr lang="ru-RU" sz="9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от </a:t>
            </a:r>
            <a:r>
              <a:rPr lang="ru-RU" sz="9200" b="1" i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квесторите</a:t>
            </a:r>
            <a:r>
              <a:rPr lang="ru-RU" sz="9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ru-RU" sz="92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след </a:t>
            </a:r>
            <a:r>
              <a:rPr lang="ru-RU" sz="9200" b="1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приключване</a:t>
            </a:r>
            <a:r>
              <a:rPr lang="ru-RU" sz="92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на </a:t>
            </a:r>
            <a:r>
              <a:rPr lang="ru-RU" sz="9200" b="1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определеното</a:t>
            </a:r>
            <a:r>
              <a:rPr lang="ru-RU" sz="92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9200" b="1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време</a:t>
            </a:r>
            <a:r>
              <a:rPr lang="ru-RU" sz="92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за работа по част 1 </a:t>
            </a:r>
            <a:r>
              <a:rPr lang="ru-RU" sz="9200" b="1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откъсва</a:t>
            </a:r>
            <a:r>
              <a:rPr lang="ru-RU" sz="92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 </a:t>
            </a:r>
            <a:r>
              <a:rPr lang="ru-RU" sz="9200" b="1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поставя</a:t>
            </a:r>
            <a:r>
              <a:rPr lang="ru-RU" sz="92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в </a:t>
            </a:r>
            <a:r>
              <a:rPr lang="ru-RU" sz="9200" b="1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плик</a:t>
            </a:r>
            <a:r>
              <a:rPr lang="ru-RU" sz="92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листа за отговори, след </a:t>
            </a:r>
            <a:r>
              <a:rPr lang="ru-RU" sz="9200" b="1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което</a:t>
            </a:r>
            <a:r>
              <a:rPr lang="ru-RU" sz="92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9200" b="1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</a:t>
            </a:r>
            <a:r>
              <a:rPr lang="ru-RU" sz="92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9200" b="1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запечатва</a:t>
            </a:r>
            <a:r>
              <a:rPr lang="ru-RU" sz="92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 </a:t>
            </a:r>
            <a:r>
              <a:rPr lang="ru-RU" sz="9200" b="1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</a:t>
            </a:r>
            <a:r>
              <a:rPr lang="ru-RU" sz="92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9200" b="1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поставя</a:t>
            </a:r>
            <a:r>
              <a:rPr lang="ru-RU" sz="92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на </a:t>
            </a:r>
            <a:r>
              <a:rPr lang="ru-RU" sz="9200" b="1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масата</a:t>
            </a:r>
            <a:r>
              <a:rPr lang="ru-RU" sz="92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до себе си;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9200" b="1" i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изпълнява</a:t>
            </a:r>
            <a:r>
              <a:rPr lang="ru-RU" sz="9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точно </a:t>
            </a:r>
            <a:r>
              <a:rPr lang="ru-RU" sz="9200" b="1" i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инструкциите</a:t>
            </a:r>
            <a:r>
              <a:rPr lang="ru-RU" sz="9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9200" b="1" i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които</a:t>
            </a:r>
            <a:r>
              <a:rPr lang="ru-RU" sz="9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9200" b="1" i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чува</a:t>
            </a:r>
            <a:r>
              <a:rPr lang="ru-RU" sz="9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от квестора или от </a:t>
            </a:r>
            <a:r>
              <a:rPr lang="ru-RU" sz="9200" b="1" i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записа</a:t>
            </a:r>
            <a:r>
              <a:rPr lang="ru-RU" sz="9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на аудионосителя за </a:t>
            </a:r>
            <a:r>
              <a:rPr lang="ru-RU" sz="9200" b="1" i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преразказа</a:t>
            </a:r>
            <a:r>
              <a:rPr lang="ru-RU" sz="9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в част 2 от </a:t>
            </a:r>
            <a:r>
              <a:rPr lang="ru-RU" sz="9200" b="1" i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изпита</a:t>
            </a:r>
            <a:r>
              <a:rPr lang="ru-RU" sz="9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по </a:t>
            </a:r>
            <a:r>
              <a:rPr lang="ru-RU" sz="9200" b="1" i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български</a:t>
            </a:r>
            <a:r>
              <a:rPr lang="ru-RU" sz="9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9200" b="1" i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език</a:t>
            </a:r>
            <a:r>
              <a:rPr lang="ru-RU" sz="9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 литература; 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800" b="1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ru-RU" sz="2800" b="1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2800" b="1" i="1" u="sng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bg-BG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bg-BG" dirty="0"/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12168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835" y="692468"/>
            <a:ext cx="6984776" cy="562074"/>
          </a:xfrm>
        </p:spPr>
        <p:txBody>
          <a:bodyPr>
            <a:noAutofit/>
          </a:bodyPr>
          <a:lstStyle/>
          <a:p>
            <a:pPr algn="ctr"/>
            <a:r>
              <a:rPr lang="bg-BG" sz="40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ПО ВРЕМЕ </a:t>
            </a:r>
            <a:r>
              <a:rPr lang="bg-BG" sz="4000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НА ИЗПИТА</a:t>
            </a:r>
            <a:endParaRPr lang="bg-BG" sz="40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" y="1485300"/>
            <a:ext cx="8147248" cy="5565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Ученикът: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3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</a:t>
            </a:r>
            <a:r>
              <a:rPr lang="ru-RU" sz="23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лед </a:t>
            </a:r>
            <a:r>
              <a:rPr lang="ru-RU" sz="23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като е изслушал един път записа от аудионосителя на изпита по БЕЛ, получава размножения преразказ за самостоятелно запознаване с текста в продължение на 15 минути, след което връща текста с преразказа на квестора</a:t>
            </a:r>
            <a:r>
              <a:rPr lang="ru-RU" sz="23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3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23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 </a:t>
            </a:r>
            <a:r>
              <a:rPr lang="ru-RU" sz="23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време на самостоятелното запознаване няма право да си води бележки</a:t>
            </a:r>
            <a:r>
              <a:rPr lang="ru-RU" sz="23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3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</a:t>
            </a:r>
            <a:r>
              <a:rPr lang="ru-RU" sz="23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лед </a:t>
            </a:r>
            <a:r>
              <a:rPr lang="ru-RU" sz="23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приключване на определеното време за работа по част 2 поставя свитъка за свободни отговори и листовете с надпис „</a:t>
            </a:r>
            <a:r>
              <a:rPr lang="ru-RU" sz="23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чернова“  в </a:t>
            </a:r>
            <a:r>
              <a:rPr lang="ru-RU" sz="23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индивидуални плик за изпитната работа, без да  </a:t>
            </a:r>
            <a:r>
              <a:rPr lang="ru-RU" sz="23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 </a:t>
            </a:r>
            <a:r>
              <a:rPr lang="ru-RU" sz="23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запечатва.</a:t>
            </a: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35089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" y="620713"/>
            <a:ext cx="8291264" cy="562074"/>
          </a:xfrm>
        </p:spPr>
        <p:txBody>
          <a:bodyPr>
            <a:noAutofit/>
          </a:bodyPr>
          <a:lstStyle/>
          <a:p>
            <a:pPr algn="ctr"/>
            <a:r>
              <a:rPr lang="bg-BG" sz="40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ПО ВРЕМЕ </a:t>
            </a:r>
            <a:r>
              <a:rPr lang="bg-BG" sz="4000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НА ИЗПИТА</a:t>
            </a:r>
            <a:endParaRPr lang="bg-BG" sz="40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" y="1485265"/>
            <a:ext cx="8293735" cy="5374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25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Ученикът: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5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може </a:t>
            </a:r>
            <a:r>
              <a:rPr lang="ru-RU" sz="25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 работи върху изпитните материали (тестовете), но отбелязва верните отговори САМО в изпитния комплект - лист за отговори и/или в свитъка за отговори.</a:t>
            </a:r>
          </a:p>
          <a:p>
            <a:pPr marL="0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Внимание! </a:t>
            </a:r>
            <a:endParaRPr lang="ru-RU" sz="28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Изпитният 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материал (</a:t>
            </a:r>
            <a:r>
              <a:rPr lang="ru-RU" sz="2800" b="1" i="1" u="sng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тестът) не се поставя и засекретява 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индивидуалния плик и няма да бъде проверяван!</a:t>
            </a:r>
            <a:endParaRPr lang="bg-BG" sz="2800" b="1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35089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4485" y="692468"/>
            <a:ext cx="8219256" cy="562074"/>
          </a:xfrm>
        </p:spPr>
        <p:txBody>
          <a:bodyPr>
            <a:noAutofit/>
          </a:bodyPr>
          <a:lstStyle/>
          <a:p>
            <a:pPr algn="ctr"/>
            <a:r>
              <a:rPr lang="bg-BG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ПО ВРЕМЕ </a:t>
            </a:r>
            <a:r>
              <a:rPr lang="bg-BG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НА ИЗПИТА</a:t>
            </a:r>
            <a:endParaRPr lang="bg-BG" sz="36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70" y="1628681"/>
            <a:ext cx="806489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b="1" u="sng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Ученикът: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3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</a:t>
            </a:r>
            <a:r>
              <a:rPr lang="ru-RU" sz="23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оже </a:t>
            </a:r>
            <a:r>
              <a:rPr lang="ru-RU" sz="23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 използва предоставените математически формули по време на работа и по двете части на НВО по математика;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3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</a:t>
            </a:r>
            <a:r>
              <a:rPr lang="ru-RU" sz="23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яма </a:t>
            </a:r>
            <a:r>
              <a:rPr lang="ru-RU" sz="23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право да се връща и да работи върху листа за отговори или свитъка за свободни отговори на приключилата вече част;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3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</a:t>
            </a:r>
            <a:r>
              <a:rPr lang="ru-RU" sz="23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ато </a:t>
            </a:r>
            <a:r>
              <a:rPr lang="ru-RU" sz="23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използва българската азбука (кирилица), записва четливо отговорите на български </a:t>
            </a:r>
            <a:r>
              <a:rPr lang="ru-RU" sz="23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език по </a:t>
            </a:r>
            <a:r>
              <a:rPr lang="ru-RU" sz="23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двата  предмета , както и на специфичната терминология и на означенията </a:t>
            </a:r>
            <a:r>
              <a:rPr lang="ru-RU" sz="23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 математика</a:t>
            </a:r>
            <a:r>
              <a:rPr lang="ru-RU" sz="23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300" b="1" i="1" dirty="0">
                <a:latin typeface="Cambria" panose="02040503050406030204" pitchFamily="18" charset="0"/>
                <a:ea typeface="Cambria" panose="02040503050406030204" pitchFamily="18" charset="0"/>
              </a:rPr>
              <a:t>н</a:t>
            </a:r>
            <a:r>
              <a:rPr lang="ru-RU" sz="23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е </a:t>
            </a:r>
            <a:r>
              <a:rPr lang="ru-RU" sz="2300" b="1" i="1" dirty="0">
                <a:latin typeface="Cambria" panose="02040503050406030204" pitchFamily="18" charset="0"/>
                <a:ea typeface="Cambria" panose="02040503050406030204" pitchFamily="18" charset="0"/>
              </a:rPr>
              <a:t>шуми и не извършва действия, които нарушават нормалното протичане на изпита</a:t>
            </a:r>
            <a:r>
              <a:rPr lang="ru-RU" sz="23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ru-RU" sz="23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35089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" y="476568"/>
            <a:ext cx="8219256" cy="778098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ПО ВРЕМЕ </a:t>
            </a:r>
            <a:r>
              <a:rPr lang="bg-BG" sz="4000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НА ИЗПИТА</a:t>
            </a:r>
            <a:endParaRPr lang="bg-BG" sz="40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195" y="1413163"/>
            <a:ext cx="8147248" cy="54932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при </a:t>
            </a:r>
            <a:r>
              <a:rPr lang="ru-RU" sz="2200" b="1" i="1" dirty="0">
                <a:latin typeface="Cambria" panose="02040503050406030204" pitchFamily="18" charset="0"/>
                <a:ea typeface="Cambria" panose="02040503050406030204" pitchFamily="18" charset="0"/>
              </a:rPr>
              <a:t>необходимост получава допълнителни листове за чернова, като това се отбелязва от квесторите в </a:t>
            </a:r>
            <a:r>
              <a:rPr lang="ru-RU" sz="2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протокола;</a:t>
            </a:r>
            <a:endParaRPr lang="ru-RU" sz="22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g-BG" sz="2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</a:t>
            </a:r>
            <a:r>
              <a:rPr lang="bg-BG" sz="22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оже да излезе от залата след приключване на работата върху първа част и поставянето на листа за отговори в плика и запечатването му, но не по-рано от 60 минути от началото на първа част;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g-BG" sz="22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може да излезе от залата след изтичане на 60 минути от началото на втора част;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g-BG" sz="2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</a:t>
            </a:r>
            <a:r>
              <a:rPr lang="bg-BG" sz="22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оже да напусне залата и сградата след окончателно приключване и предаване на изпитната работа, но не по-рано от 60 минути от началото на първа част, както и по всяко време след </a:t>
            </a:r>
            <a:r>
              <a:rPr lang="bg-BG" sz="2200" b="1" i="1" dirty="0" err="1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начарото</a:t>
            </a:r>
            <a:r>
              <a:rPr lang="bg-BG" sz="22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на втора част</a:t>
            </a: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200" b="1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35089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619885" y="908685"/>
            <a:ext cx="5904865" cy="51689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НОРМАТИВНИ ДОКУМЕНТИ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8" y="1916832"/>
            <a:ext cx="8291264" cy="5277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ЗПУО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400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Наредба №11 за оценяване на резултатите от обучението на учениците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Заповед  № РД09-</a:t>
            </a:r>
            <a:r>
              <a:rPr lang="en-US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2050</a:t>
            </a: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en-US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28</a:t>
            </a: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.08.202</a:t>
            </a:r>
            <a:r>
              <a:rPr lang="en-US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г. </a:t>
            </a: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</a:t>
            </a: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 МОН за </a:t>
            </a:r>
            <a:r>
              <a:rPr lang="ru-RU" sz="24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определяне на дати за </a:t>
            </a: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провеждане </a:t>
            </a:r>
            <a:r>
              <a:rPr lang="ru-RU" sz="24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</a:t>
            </a: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НВО </a:t>
            </a:r>
            <a:r>
              <a:rPr lang="ru-RU" sz="2400" b="1" dirty="0" err="1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през</a:t>
            </a: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уч.202</a:t>
            </a:r>
            <a:r>
              <a:rPr lang="en-US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/202</a:t>
            </a:r>
            <a:r>
              <a:rPr lang="en-US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г.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Заповед № РД </a:t>
            </a:r>
            <a:r>
              <a:rPr lang="en-US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09</a:t>
            </a: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en-US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4329</a:t>
            </a: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/2</a:t>
            </a:r>
            <a:r>
              <a:rPr lang="en-US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.12.202</a:t>
            </a:r>
            <a:r>
              <a:rPr lang="en-US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г.  на МОН за правилата  за информационна сигурност</a:t>
            </a:r>
            <a:endParaRPr lang="bg-BG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4084"/>
            <a:ext cx="1501879" cy="1442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440" y="609600"/>
            <a:ext cx="4833620" cy="5854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ВРЕМЕТРАЕНЕ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bg-BG" sz="3200" b="1" i="1" u="sng" dirty="0" smtClean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3200" b="1" i="1" u="sng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Част 1</a:t>
            </a:r>
          </a:p>
          <a:p>
            <a:pPr marL="0" indent="0">
              <a:buNone/>
            </a:pPr>
            <a:r>
              <a:rPr lang="ru-RU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БЕЛ -  </a:t>
            </a:r>
            <a:r>
              <a:rPr lang="ru-RU" sz="3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75 </a:t>
            </a:r>
            <a:r>
              <a:rPr lang="ru-RU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мин. + до </a:t>
            </a:r>
            <a:r>
              <a:rPr lang="ru-RU" sz="3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40мин</a:t>
            </a:r>
            <a:r>
              <a:rPr lang="ru-RU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(СОП) </a:t>
            </a:r>
          </a:p>
          <a:p>
            <a:pPr marL="0" indent="0">
              <a:buNone/>
            </a:pPr>
            <a:r>
              <a:rPr lang="bg-BG" sz="3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Математика - </a:t>
            </a:r>
            <a:r>
              <a:rPr lang="bg-BG" sz="32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75 </a:t>
            </a:r>
            <a:r>
              <a:rPr lang="bg-BG" sz="3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мин. + до </a:t>
            </a:r>
            <a:r>
              <a:rPr lang="bg-BG" sz="32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40мин</a:t>
            </a:r>
            <a:r>
              <a:rPr lang="bg-BG" sz="3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bg-BG" sz="3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(СОП) </a:t>
            </a:r>
          </a:p>
          <a:p>
            <a:pPr marL="0" indent="0">
              <a:buNone/>
            </a:pPr>
            <a:endParaRPr lang="bg-BG" sz="3200" b="1" i="1" u="sng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bg-BG" sz="3200" b="1" i="1" u="sng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Част </a:t>
            </a:r>
            <a:r>
              <a:rPr lang="bg-BG" sz="3200" b="1" i="1" u="sng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  <a:p>
            <a:pPr marL="0" indent="0">
              <a:buNone/>
            </a:pPr>
            <a:r>
              <a:rPr lang="bg-BG" sz="3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БЕЛ - </a:t>
            </a:r>
            <a:r>
              <a:rPr lang="bg-BG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90 мин. + до 50 мин</a:t>
            </a:r>
            <a:r>
              <a:rPr lang="bg-BG" sz="3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bg-BG" sz="32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(СОП)</a:t>
            </a:r>
          </a:p>
          <a:p>
            <a:pPr marL="0" indent="0">
              <a:buNone/>
            </a:pPr>
            <a:r>
              <a:rPr lang="bg-BG" sz="32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Математика - </a:t>
            </a:r>
            <a:r>
              <a:rPr lang="bg-BG" sz="3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90 мин. + до 50 мин. </a:t>
            </a:r>
            <a:r>
              <a:rPr lang="bg-BG" sz="32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(СОП)</a:t>
            </a:r>
            <a:endParaRPr lang="bg-BG" sz="3200" b="1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12168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76568"/>
            <a:ext cx="8219256" cy="706090"/>
          </a:xfrm>
        </p:spPr>
        <p:txBody>
          <a:bodyPr>
            <a:noAutofit/>
          </a:bodyPr>
          <a:lstStyle/>
          <a:p>
            <a:pPr algn="ctr"/>
            <a:r>
              <a:rPr lang="bg-BG" sz="4400" b="1" i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ПО ВРЕМЕ НА НВО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15" y="1485553"/>
            <a:ext cx="8075240" cy="54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Ученик се </a:t>
            </a:r>
            <a:r>
              <a:rPr lang="ru-RU" sz="2200" b="1" dirty="0">
                <a:latin typeface="Cambria" panose="02040503050406030204" pitchFamily="18" charset="0"/>
                <a:ea typeface="Cambria" panose="02040503050406030204" pitchFamily="18" charset="0"/>
              </a:rPr>
              <a:t>о</a:t>
            </a:r>
            <a:r>
              <a:rPr lang="ru-RU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тстранява от </a:t>
            </a:r>
            <a:r>
              <a:rPr lang="ru-RU" sz="2200" b="1" dirty="0">
                <a:latin typeface="Cambria" panose="02040503050406030204" pitchFamily="18" charset="0"/>
                <a:ea typeface="Cambria" panose="02040503050406030204" pitchFamily="18" charset="0"/>
              </a:rPr>
              <a:t>НВО и напуска сградата на </a:t>
            </a:r>
            <a:r>
              <a:rPr lang="ru-RU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училището,  ако:</a:t>
            </a:r>
            <a:endParaRPr lang="ru-RU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реписва </a:t>
            </a:r>
            <a:r>
              <a:rPr lang="ru-RU" sz="2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 хартиен носител</a:t>
            </a: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22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реписва </a:t>
            </a:r>
            <a:r>
              <a:rPr lang="ru-RU" sz="2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 данни, съдържащи се в технически устройства (мобилни телефони, калкулатори, таблети и др.);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22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реписва </a:t>
            </a:r>
            <a:r>
              <a:rPr lang="ru-RU" sz="2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 работата на друг ученик;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</a:t>
            </a:r>
            <a:r>
              <a:rPr lang="ru-RU" sz="2200" b="1" i="1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зползва </a:t>
            </a:r>
            <a:r>
              <a:rPr lang="ru-RU" sz="2200" b="1" i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мобилен телефон или друго техническо средство за комуникация;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>
                <a:latin typeface="Cambria" panose="02040503050406030204" pitchFamily="18" charset="0"/>
                <a:ea typeface="Cambria" panose="02040503050406030204" pitchFamily="18" charset="0"/>
              </a:rPr>
              <a:t>и</a:t>
            </a:r>
            <a:r>
              <a:rPr lang="ru-RU" sz="2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знася </a:t>
            </a:r>
            <a:r>
              <a:rPr lang="ru-RU" sz="2200" b="1" i="1" dirty="0">
                <a:latin typeface="Cambria" panose="02040503050406030204" pitchFamily="18" charset="0"/>
                <a:ea typeface="Cambria" panose="02040503050406030204" pitchFamily="18" charset="0"/>
              </a:rPr>
              <a:t>извън залата изпитни материали или информация за съдържанието </a:t>
            </a:r>
            <a:r>
              <a:rPr lang="ru-RU" sz="2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им.</a:t>
            </a:r>
            <a:endParaRPr lang="ru-RU" sz="2200" b="1" i="1" dirty="0"/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35089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ПО ВРЕМЕ НА НВО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" y="1639570"/>
            <a:ext cx="7433310" cy="46253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</a:t>
            </a:r>
            <a:r>
              <a:rPr lang="ru-RU" sz="22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 </a:t>
            </a:r>
            <a:r>
              <a:rPr lang="ru-RU" sz="2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нарушава анонимността на изпитната работа, в т.ч. и на листовете </a:t>
            </a:r>
            <a:r>
              <a:rPr lang="ru-RU" sz="22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за чернова,  </a:t>
            </a:r>
            <a:r>
              <a:rPr lang="ru-RU" sz="2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поставя знаци, не записва име или имена </a:t>
            </a:r>
            <a:r>
              <a:rPr lang="ru-RU" sz="22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(</a:t>
            </a:r>
            <a:r>
              <a:rPr lang="ru-RU" sz="2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изключение на онези, които са част от изпитния материал и може или трябва да бъдат отбелязани в свитъка за отговори</a:t>
            </a:r>
            <a:r>
              <a:rPr lang="ru-RU" sz="22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</a:t>
            </a: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 </a:t>
            </a:r>
            <a:r>
              <a:rPr lang="ru-RU" sz="2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се оценява изпитна работа, за която е установено нарушаване на изискванията за анонимност. В случай</a:t>
            </a:r>
            <a:r>
              <a:rPr lang="en-US" sz="2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ru-RU" sz="2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че напусне сградата, не се допуска обратно в нея до края на изпитния ден.</a:t>
            </a:r>
            <a:endParaRPr lang="bg-BG" sz="2200" b="1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35089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СЛЕД ПРИКЛЮЧВАНЕ </a:t>
            </a:r>
            <a:br>
              <a:rPr lang="bg-BG" sz="36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bg-BG" sz="36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НА РАБОТА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17" y="1412910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Ученикът предава </a:t>
            </a:r>
            <a:r>
              <a:rPr lang="ru-RU" sz="2200" b="1" u="sng" dirty="0">
                <a:latin typeface="Cambria" panose="02040503050406030204" pitchFamily="18" charset="0"/>
                <a:ea typeface="Cambria" panose="02040503050406030204" pitchFamily="18" charset="0"/>
              </a:rPr>
              <a:t>изпитната си работа, без да напуска работното място, като под прякото наблюдение на квестора: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22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редоставя </a:t>
            </a:r>
            <a:r>
              <a:rPr lang="ru-RU" sz="2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квестора за проверка и за подпис попълнената идентификационна бланка;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</a:t>
            </a: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тделя </a:t>
            </a:r>
            <a:r>
              <a:rPr lang="ru-RU" sz="2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внимателно идентификационна бланка от листа с указанията за работа;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22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оставя </a:t>
            </a:r>
            <a:r>
              <a:rPr lang="ru-RU" sz="2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идентификационна бланка в малкия плик и го залепва;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2200" b="1" i="1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оставя </a:t>
            </a:r>
            <a:r>
              <a:rPr lang="ru-RU" sz="2200" b="1" i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индивидуалния плик за изпитната работа малкия плик с идентификационната бланка, запечатаният </a:t>
            </a:r>
            <a:r>
              <a:rPr lang="ru-RU" sz="2200" b="1" i="1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плик </a:t>
            </a:r>
            <a:r>
              <a:rPr lang="ru-RU" sz="2200" b="1" i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част 1, свитъка за свободни отговори и листовете </a:t>
            </a:r>
            <a:r>
              <a:rPr lang="ru-RU" sz="2200" b="1" i="1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 чернова,  </a:t>
            </a:r>
            <a:r>
              <a:rPr lang="ru-RU" sz="2200" b="1" i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след което залепва индивидуалния плик; </a:t>
            </a:r>
            <a:endParaRPr lang="bg-BG" sz="2200" b="1" i="1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35089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12" y="116704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СЛЕД ПРИКЛЮЧВАНЕ </a:t>
            </a:r>
            <a:br>
              <a:rPr lang="bg-BG" sz="36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bg-BG" sz="36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НА РАБОТА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7387590" cy="510921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2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плика с индивидуалната изпитна работа </a:t>
            </a:r>
            <a:r>
              <a:rPr lang="ru-RU" sz="22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поставя </a:t>
            </a:r>
            <a:r>
              <a:rPr lang="ru-RU" sz="2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частите от изпитния комплект </a:t>
            </a:r>
            <a:r>
              <a:rPr lang="ru-RU" sz="22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22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листа за отговори и/или свитъкът за свободните отговори), върху които не е </a:t>
            </a:r>
            <a:r>
              <a:rPr lang="ru-RU" sz="22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работил;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22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редава </a:t>
            </a:r>
            <a:r>
              <a:rPr lang="ru-RU" sz="2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квестора извън залепения плик с индивидуалната изпитна работа </a:t>
            </a:r>
            <a:r>
              <a:rPr lang="ru-RU" sz="22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изпитните материали</a:t>
            </a:r>
            <a:r>
              <a:rPr lang="ru-RU" sz="2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листа с указания за работа, а на изпита по математика – и листа с математическите    </a:t>
            </a:r>
            <a:r>
              <a:rPr lang="ru-RU" sz="22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формули;</a:t>
            </a:r>
            <a:endParaRPr lang="ru-RU" sz="2200" b="1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одписва </a:t>
            </a:r>
            <a:r>
              <a:rPr lang="ru-RU" sz="2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се в протокола </a:t>
            </a: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 дежурство на квестора и напуска </a:t>
            </a:r>
            <a:r>
              <a:rPr lang="ru-RU" sz="22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залата и </a:t>
            </a: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сградата на училището.</a:t>
            </a:r>
            <a:endParaRPr lang="bg-BG" sz="2200" b="1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935089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565" y="2997200"/>
            <a:ext cx="4185512" cy="1320800"/>
          </a:xfrm>
        </p:spPr>
        <p:txBody>
          <a:bodyPr/>
          <a:lstStyle/>
          <a:p>
            <a:pPr algn="ctr"/>
            <a:r>
              <a:rPr lang="bg-BG" sz="6700" b="1" dirty="0" smtClean="0">
                <a:latin typeface="Cambria" panose="02040503050406030204" pitchFamily="18" charset="0"/>
                <a:cs typeface="Cambria" panose="02040503050406030204" pitchFamily="18" charset="0"/>
              </a:rPr>
              <a:t>УСПЕХ!</a:t>
            </a:r>
            <a:endParaRPr lang="en-US" sz="6700" b="1" dirty="0">
              <a:latin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" y="265430"/>
            <a:ext cx="1496060" cy="135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1835949" y="908368"/>
            <a:ext cx="6017096" cy="778098"/>
          </a:xfrm>
        </p:spPr>
        <p:txBody>
          <a:bodyPr>
            <a:normAutofit/>
          </a:bodyPr>
          <a:lstStyle/>
          <a:p>
            <a:pPr algn="ctr"/>
            <a:r>
              <a:rPr lang="bg-BG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ДАТИ НА НВО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315" y="1988845"/>
            <a:ext cx="8075240" cy="48451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Български</a:t>
            </a: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език и литература </a:t>
            </a:r>
          </a:p>
          <a:p>
            <a:pPr marL="0" indent="0">
              <a:buNone/>
            </a:pPr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19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.06.202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г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., начало 09,00 часа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Математика</a:t>
            </a:r>
            <a:r>
              <a:rPr lang="ru-RU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21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.06.202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г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., начало 09,00 часа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Чужд език </a:t>
            </a:r>
            <a:r>
              <a:rPr lang="ru-RU" sz="32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 </a:t>
            </a:r>
            <a:r>
              <a:rPr lang="ru-RU" sz="3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 желание на ученика</a:t>
            </a:r>
            <a:r>
              <a:rPr lang="ru-RU" sz="32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20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.06.202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г., начало 09,00 часа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</p:txBody>
      </p:sp>
      <p:pic>
        <p:nvPicPr>
          <p:cNvPr id="3" name="Picture 2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" y="114300"/>
            <a:ext cx="1728470" cy="1555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497888" cy="609758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     </a:t>
            </a:r>
          </a:p>
          <a:p>
            <a:pPr algn="ctr">
              <a:buNone/>
            </a:pPr>
            <a:r>
              <a:rPr lang="ru-RU" sz="2800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НВО ПО </a:t>
            </a:r>
            <a:r>
              <a:rPr lang="ru-RU" sz="2800" b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БЕЛ И </a:t>
            </a:r>
            <a:r>
              <a:rPr lang="ru-RU" sz="2800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МАТЕМАТИКА</a:t>
            </a:r>
          </a:p>
          <a:p>
            <a:pPr algn="ctr">
              <a:buNone/>
            </a:pPr>
            <a:endParaRPr lang="ru-RU" sz="3200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  <a:p>
            <a:pPr algn="l">
              <a:buFont typeface="Wingdings" panose="05000000000000000000" charset="0"/>
              <a:buChar char="q"/>
            </a:pP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6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Вид</a:t>
            </a:r>
            <a:r>
              <a:rPr lang="ru-RU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ru-RU" sz="36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писмен и анонимен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u="sng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Времетраене</a:t>
            </a:r>
            <a:r>
              <a:rPr lang="ru-RU" sz="3600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ru-RU" sz="3600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165 минути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І част –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75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минути + </a:t>
            </a:r>
            <a:r>
              <a:rPr lang="bg-BG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до 40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минути  за СОП</a:t>
            </a:r>
          </a:p>
          <a:p>
            <a:pPr marL="0" indent="0"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ІІ част – 90 минути + 50 минути за СОП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u="sng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Формат</a:t>
            </a:r>
            <a:r>
              <a:rPr lang="ru-RU" sz="36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ru-RU" sz="36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тест с различна структура в зависимост от учебния предмет</a:t>
            </a:r>
            <a:endParaRPr lang="bg-BG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512168" cy="1412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691427" y="837228"/>
            <a:ext cx="6912768" cy="64807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3600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НВО ПО БЕЛ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36904" cy="4701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/>
              <a:t>Видове задачи:  </a:t>
            </a:r>
            <a:endParaRPr lang="ru-RU" sz="2800" b="1" u="sng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задачи</a:t>
            </a:r>
            <a:r>
              <a:rPr lang="bg-BG" alt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</a:t>
            </a:r>
            <a:r>
              <a:rPr 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</a:t>
            </a:r>
            <a:r>
              <a:rPr lang="ru-RU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български език </a:t>
            </a: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</a:t>
            </a:r>
            <a:r>
              <a:rPr lang="bg-BG" alt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</a:t>
            </a: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 </a:t>
            </a: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задължителното </a:t>
            </a:r>
            <a:r>
              <a:rPr 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учебно съдържание</a:t>
            </a: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включено в учебните програми от 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 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VII</a:t>
            </a:r>
            <a:r>
              <a:rPr 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клас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задачи</a:t>
            </a:r>
            <a:r>
              <a:rPr lang="bg-BG" alt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по </a:t>
            </a:r>
            <a:r>
              <a:rPr lang="ru-RU" sz="28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литература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alt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са </a:t>
            </a:r>
            <a:r>
              <a:rPr lang="ru-RU" sz="28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 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задължителното учебно </a:t>
            </a:r>
            <a:r>
              <a:rPr lang="ru-RU" sz="28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съдържание, свързано 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творби от българската литература и включено в учебните програми</a:t>
            </a:r>
            <a:r>
              <a:rPr lang="bg-BG" alt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 V, </a:t>
            </a:r>
            <a:r>
              <a:rPr lang="ru-RU" sz="28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 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ru-RU" sz="28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VII клас</a:t>
            </a:r>
          </a:p>
          <a:p>
            <a:pPr marL="0" indent="0">
              <a:buNone/>
            </a:pPr>
            <a:endParaRPr lang="ru-RU" sz="2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b="1" dirty="0" smtClean="0"/>
              <a:t> </a:t>
            </a:r>
            <a:endParaRPr lang="bg-BG" dirty="0">
              <a:solidFill>
                <a:srgbClr val="7030A0"/>
              </a:solidFill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8710"/>
            <a:ext cx="1584176" cy="14600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07451" y="764934"/>
            <a:ext cx="6963544" cy="706090"/>
          </a:xfrm>
        </p:spPr>
        <p:txBody>
          <a:bodyPr>
            <a:normAutofit/>
          </a:bodyPr>
          <a:lstStyle/>
          <a:p>
            <a:pPr algn="ctr"/>
            <a:r>
              <a:rPr lang="bg-BG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НВО ПО БЕЛ</a:t>
            </a:r>
            <a:endParaRPr lang="bg-BG" sz="3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850" y="1988820"/>
            <a:ext cx="8733790" cy="5253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Тест </a:t>
            </a:r>
            <a:r>
              <a:rPr lang="ru-RU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от 26 </a:t>
            </a: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задачи: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 </a:t>
            </a:r>
            <a:r>
              <a:rPr lang="ru-RU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задачи със структуриран отговор с четири възможности за отговор, от които само един е правилен;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 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задачи с кратък свободен отговор; </a:t>
            </a:r>
            <a:endParaRPr lang="ru-RU" sz="2800" b="1" i="1" dirty="0" smtClean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 </a:t>
            </a: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задача с разширен свободен отговор; </a:t>
            </a:r>
            <a:endParaRPr lang="ru-RU" sz="2800" b="1" i="1" dirty="0" smtClean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i="1" dirty="0" smtClean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 </a:t>
            </a:r>
            <a:r>
              <a:rPr lang="ru-RU" sz="28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задача за създаване на текст</a:t>
            </a:r>
            <a:r>
              <a:rPr lang="ru-RU" sz="2800" b="1" i="1" dirty="0" smtClean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bg-BG" sz="2800" b="1" i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1584176" cy="144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1465481" y="476568"/>
            <a:ext cx="6120680" cy="706090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НВО ПО МАТЕМАТИКА</a:t>
            </a:r>
            <a:endParaRPr lang="bg-BG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3985" y="1182370"/>
            <a:ext cx="8821420" cy="58883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g-BG" sz="24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Видове задачи: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задачи по математика </a:t>
            </a:r>
            <a:r>
              <a:rPr lang="ru-RU" sz="24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 </a:t>
            </a:r>
            <a:r>
              <a:rPr lang="ru-RU" sz="24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задължителното учебно </a:t>
            </a:r>
            <a:r>
              <a:rPr lang="ru-RU" sz="24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съдържание, включено </a:t>
            </a:r>
            <a:r>
              <a:rPr lang="ru-RU" sz="24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учебните програми от V до VII </a:t>
            </a:r>
            <a:r>
              <a:rPr lang="ru-RU" sz="24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клас</a:t>
            </a:r>
            <a:endParaRPr lang="ru-RU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i="1" u="sng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</a:t>
            </a:r>
            <a:r>
              <a:rPr lang="ru-RU" sz="2400" b="1" i="1" u="sng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задачи</a:t>
            </a:r>
            <a:r>
              <a:rPr lang="ru-RU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които са със структуриран отговор с четири възможности за отговор, </a:t>
            </a:r>
            <a:r>
              <a:rPr lang="ru-RU" sz="24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 които </a:t>
            </a:r>
            <a:r>
              <a:rPr lang="ru-RU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само един е правилен;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i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3 </a:t>
            </a:r>
            <a:r>
              <a:rPr lang="ru-RU" sz="2400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задачи </a:t>
            </a:r>
            <a:r>
              <a:rPr lang="ru-RU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със свободен отговор – учениците трябва да опишат и да </a:t>
            </a:r>
            <a:r>
              <a:rPr lang="ru-RU" sz="24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аргументират изпълнението </a:t>
            </a:r>
            <a:r>
              <a:rPr lang="ru-RU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на определена математическа задача с аналитико-синтетичен </a:t>
            </a:r>
            <a:r>
              <a:rPr lang="ru-RU" sz="24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характер</a:t>
            </a:r>
            <a:endParaRPr lang="ru-RU" sz="24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1440160" cy="1196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619885" y="476885"/>
            <a:ext cx="5568950" cy="706120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4000" b="1" dirty="0" smtClean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НВО ПО ЧУЖД ЕЗИК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605" y="1341120"/>
            <a:ext cx="8572500" cy="5493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u="sng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Видове</a:t>
            </a:r>
            <a:r>
              <a:rPr lang="ru-RU" sz="32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 задачи: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тест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ru-RU" sz="28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измерва комуникативната </a:t>
            </a:r>
            <a:r>
              <a:rPr lang="ru-RU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компетентност </a:t>
            </a:r>
            <a:r>
              <a:rPr lang="ru-RU" sz="28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учениците </a:t>
            </a:r>
            <a:r>
              <a:rPr lang="ru-RU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езиково равнище А2 на Общата европейска езикова </a:t>
            </a:r>
            <a:r>
              <a:rPr lang="ru-RU" sz="28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рамка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к</a:t>
            </a: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омпоненти</a:t>
            </a:r>
            <a:r>
              <a:rPr lang="ru-RU" sz="28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ru-RU" sz="28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четене, слушане и </a:t>
            </a:r>
            <a:r>
              <a:rPr lang="ru-RU" sz="28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писане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задачи</a:t>
            </a:r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задачи с избираем отговор, задачи</a:t>
            </a: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с </a:t>
            </a: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кратък свободен отговор и една задача за </a:t>
            </a:r>
            <a:endParaRPr lang="ru-RU" sz="2800" b="1" i="1" dirty="0" smtClean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създаване </a:t>
            </a: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писмен </a:t>
            </a:r>
            <a:r>
              <a:rPr 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текст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родължителност</a:t>
            </a:r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sz="2800" b="1" i="1" dirty="0" smtClean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60 минути</a:t>
            </a:r>
            <a:endParaRPr lang="bg-BG" sz="2800" b="1" i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35089" cy="1204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11505" y="477183"/>
            <a:ext cx="7467600" cy="792088"/>
          </a:xfrm>
        </p:spPr>
        <p:txBody>
          <a:bodyPr>
            <a:normAutofit/>
          </a:bodyPr>
          <a:lstStyle/>
          <a:p>
            <a:pPr algn="ctr"/>
            <a:r>
              <a:rPr lang="bg-BG" b="1" i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Cambria" panose="02040503050406030204" pitchFamily="18" charset="0"/>
                <a:ea typeface="Cambria" panose="02040503050406030204" pitchFamily="18" charset="0"/>
              </a:rPr>
              <a:t>ОЦЕНЯВАНЕ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7315" y="1436911"/>
            <a:ext cx="8147248" cy="54212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g-BG" b="1" dirty="0"/>
              <a:t> </a:t>
            </a: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Максимален </a:t>
            </a:r>
            <a:r>
              <a:rPr lang="ru-RU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брой 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точки от теста 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100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Оценяване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осъществява </a:t>
            </a:r>
            <a:r>
              <a:rPr 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се по </a:t>
            </a: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стандартизирани критерии, като всяка задача се оценява  с брой точки, </a:t>
            </a:r>
            <a:r>
              <a:rPr lang="ru-RU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които съответстват </a:t>
            </a:r>
            <a:r>
              <a:rPr lang="ru-RU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спецификата, трудността и логиката на решението на </a:t>
            </a:r>
            <a:r>
              <a:rPr lang="bg-BG" sz="28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задачата</a:t>
            </a:r>
            <a:r>
              <a:rPr lang="bg-BG" sz="2800" b="1" i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Оценки от НВО</a:t>
            </a:r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-  </a:t>
            </a:r>
            <a:r>
              <a:rPr lang="ru-RU" sz="28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изразяват  се само </a:t>
            </a:r>
            <a:r>
              <a:rPr lang="ru-RU" sz="28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 количествени показатели – в брой точки, без да се приравняват към </a:t>
            </a:r>
            <a:r>
              <a:rPr lang="ru-RU" sz="28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оценки</a:t>
            </a:r>
            <a:endParaRPr lang="bg-BG" sz="2800" b="1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Sony\Desktop\FINAL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1152128" cy="1296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1663</Words>
  <Application>Microsoft Office PowerPoint</Application>
  <PresentationFormat>On-screen Show (4:3)</PresentationFormat>
  <Paragraphs>153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Bahnschrift Light</vt:lpstr>
      <vt:lpstr>Calibri</vt:lpstr>
      <vt:lpstr>Cambria</vt:lpstr>
      <vt:lpstr>Wingdings</vt:lpstr>
      <vt:lpstr>Wingdings 3</vt:lpstr>
      <vt:lpstr>Facet</vt:lpstr>
      <vt:lpstr>PowerPoint Presentation</vt:lpstr>
      <vt:lpstr>НОРМАТИВНИ ДОКУМЕНТИ</vt:lpstr>
      <vt:lpstr>ДАТИ НА НВО</vt:lpstr>
      <vt:lpstr>PowerPoint Presentation</vt:lpstr>
      <vt:lpstr> НВО ПО БЕЛ</vt:lpstr>
      <vt:lpstr>НВО ПО БЕЛ</vt:lpstr>
      <vt:lpstr> НВО ПО МАТЕМАТИКА</vt:lpstr>
      <vt:lpstr> НВО ПО ЧУЖД ЕЗИК</vt:lpstr>
      <vt:lpstr>ОЦЕНЯВАНЕ</vt:lpstr>
      <vt:lpstr>ВАЖНИ ДАТИ</vt:lpstr>
      <vt:lpstr>ВАЖНО</vt:lpstr>
      <vt:lpstr>ВАЖНО ЗА УЧЕНИКА </vt:lpstr>
      <vt:lpstr>ПРЕДИ НАЧАЛОТО  НА ИЗПИТА </vt:lpstr>
      <vt:lpstr>ПРЕДИ НАЧАЛОТО  НА ИЗПИТА </vt:lpstr>
      <vt:lpstr>ПО ВРЕМЕ НА ИЗПИТА  </vt:lpstr>
      <vt:lpstr>ПО ВРЕМЕ НА ИЗПИТА</vt:lpstr>
      <vt:lpstr>ПО ВРЕМЕ НА ИЗПИТА</vt:lpstr>
      <vt:lpstr>ПО ВРЕМЕ НА ИЗПИТА</vt:lpstr>
      <vt:lpstr>ПО ВРЕМЕ НА ИЗПИТА</vt:lpstr>
      <vt:lpstr> ВРЕМЕТРАЕНЕ</vt:lpstr>
      <vt:lpstr>ПО ВРЕМЕ НА НВО</vt:lpstr>
      <vt:lpstr>ПО ВРЕМЕ НА НВО</vt:lpstr>
      <vt:lpstr>СЛЕД ПРИКЛЮЧВАНЕ  НА РАБОТА</vt:lpstr>
      <vt:lpstr>СЛЕД ПРИКЛЮЧВАНЕ  НА РАБОТА</vt:lpstr>
      <vt:lpstr>УСПЕХ!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PB</dc:creator>
  <cp:lastModifiedBy>Admin</cp:lastModifiedBy>
  <cp:revision>155</cp:revision>
  <dcterms:created xsi:type="dcterms:W3CDTF">2012-04-05T18:58:00Z</dcterms:created>
  <dcterms:modified xsi:type="dcterms:W3CDTF">2024-04-26T11:01:37Z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36FD5DBA3498495C99913346F98BE6D6</vt:lpwstr>
  </property>
  <property fmtid="{D5CDD505-2E9C-101B-9397-08002B2CF9AE}" pid="3" name="KSOProductBuildVer">
    <vt:lpwstr>1033-11.2.0.11486</vt:lpwstr>
  </property>
</Properties>
</file>